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9144000" cx="7315200"/>
  <p:notesSz cx="6858000" cy="9144000"/>
  <p:embeddedFontLst>
    <p:embeddedFont>
      <p:font typeface="Lobster"/>
      <p:regular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30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Lobs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57721" y="685800"/>
            <a:ext cx="2743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057721" y="685800"/>
            <a:ext cx="2743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53f309fb0_0_29:notes"/>
          <p:cNvSpPr/>
          <p:nvPr>
            <p:ph idx="2" type="sldImg"/>
          </p:nvPr>
        </p:nvSpPr>
        <p:spPr>
          <a:xfrm>
            <a:off x="2057721" y="685800"/>
            <a:ext cx="27432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353f309fb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49367" y="1323689"/>
            <a:ext cx="6816600" cy="3649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49360" y="5038444"/>
            <a:ext cx="6816600" cy="1409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49360" y="1966444"/>
            <a:ext cx="6816600" cy="34908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49360" y="5603956"/>
            <a:ext cx="6816600" cy="2312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49360" y="3823733"/>
            <a:ext cx="6816600" cy="1496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49360" y="791156"/>
            <a:ext cx="68166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49360" y="2048844"/>
            <a:ext cx="6816600" cy="6073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49360" y="791156"/>
            <a:ext cx="68166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49360" y="2048844"/>
            <a:ext cx="3199800" cy="607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865920" y="2048844"/>
            <a:ext cx="3199800" cy="607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49360" y="791156"/>
            <a:ext cx="68166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49360" y="987733"/>
            <a:ext cx="2246400" cy="134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49360" y="2470400"/>
            <a:ext cx="2246400" cy="5652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92200" y="800267"/>
            <a:ext cx="5094300" cy="72726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657600" y="-222"/>
            <a:ext cx="3657600" cy="9144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2400" y="2192311"/>
            <a:ext cx="3236100" cy="2635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2400" y="4983244"/>
            <a:ext cx="3236100" cy="2195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951600" y="1287244"/>
            <a:ext cx="3069600" cy="6569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49360" y="7521022"/>
            <a:ext cx="4799100" cy="1075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777966" y="8290163"/>
            <a:ext cx="4389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9360" y="791156"/>
            <a:ext cx="6816600" cy="1018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49360" y="2048844"/>
            <a:ext cx="6816600" cy="6073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777966" y="8290163"/>
            <a:ext cx="438900" cy="699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3.png"/><Relationship Id="rId13" Type="http://schemas.openxmlformats.org/officeDocument/2006/relationships/image" Target="../media/image9.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8.png"/><Relationship Id="rId15" Type="http://schemas.openxmlformats.org/officeDocument/2006/relationships/image" Target="../media/image10.png"/><Relationship Id="rId14" Type="http://schemas.openxmlformats.org/officeDocument/2006/relationships/image" Target="../media/image13.png"/><Relationship Id="rId16"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181875" y="6085575"/>
            <a:ext cx="3533100" cy="2204350"/>
          </a:xfrm>
          <a:prstGeom prst="rect">
            <a:avLst/>
          </a:prstGeom>
          <a:noFill/>
          <a:ln>
            <a:noFill/>
          </a:ln>
        </p:spPr>
      </p:pic>
      <p:pic>
        <p:nvPicPr>
          <p:cNvPr id="55" name="Google Shape;55;p13"/>
          <p:cNvPicPr preferRelativeResize="0"/>
          <p:nvPr/>
        </p:nvPicPr>
        <p:blipFill rotWithShape="1">
          <a:blip r:embed="rId5">
            <a:alphaModFix/>
          </a:blip>
          <a:srcRect b="0" l="0" r="0" t="0"/>
          <a:stretch/>
        </p:blipFill>
        <p:spPr>
          <a:xfrm>
            <a:off x="71225" y="1629325"/>
            <a:ext cx="4151949" cy="1950949"/>
          </a:xfrm>
          <a:prstGeom prst="rect">
            <a:avLst/>
          </a:prstGeom>
          <a:noFill/>
          <a:ln>
            <a:noFill/>
          </a:ln>
        </p:spPr>
      </p:pic>
      <p:grpSp>
        <p:nvGrpSpPr>
          <p:cNvPr id="56" name="Google Shape;56;p13"/>
          <p:cNvGrpSpPr/>
          <p:nvPr/>
        </p:nvGrpSpPr>
        <p:grpSpPr>
          <a:xfrm>
            <a:off x="1544389" y="143287"/>
            <a:ext cx="4575653" cy="1540864"/>
            <a:chOff x="1129086" y="1846425"/>
            <a:chExt cx="5411131" cy="1743651"/>
          </a:xfrm>
        </p:grpSpPr>
        <p:pic>
          <p:nvPicPr>
            <p:cNvPr id="57" name="Google Shape;57;p13"/>
            <p:cNvPicPr preferRelativeResize="0"/>
            <p:nvPr/>
          </p:nvPicPr>
          <p:blipFill rotWithShape="1">
            <a:blip r:embed="rId6">
              <a:alphaModFix/>
            </a:blip>
            <a:srcRect b="32004" l="0" r="0" t="32240"/>
            <a:stretch/>
          </p:blipFill>
          <p:spPr>
            <a:xfrm>
              <a:off x="1129086" y="1846425"/>
              <a:ext cx="4876800" cy="1743651"/>
            </a:xfrm>
            <a:prstGeom prst="rect">
              <a:avLst/>
            </a:prstGeom>
            <a:noFill/>
            <a:ln>
              <a:noFill/>
            </a:ln>
          </p:spPr>
        </p:pic>
        <p:sp>
          <p:nvSpPr>
            <p:cNvPr id="58" name="Google Shape;58;p13"/>
            <p:cNvSpPr txBox="1"/>
            <p:nvPr/>
          </p:nvSpPr>
          <p:spPr>
            <a:xfrm rot="-382">
              <a:off x="3843518" y="2075335"/>
              <a:ext cx="2696700" cy="83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latin typeface="Lobster"/>
                  <a:ea typeface="Lobster"/>
                  <a:cs typeface="Lobster"/>
                  <a:sym typeface="Lobster"/>
                </a:rPr>
                <a:t>Science</a:t>
              </a:r>
              <a:endParaRPr sz="3600">
                <a:latin typeface="Lobster"/>
                <a:ea typeface="Lobster"/>
                <a:cs typeface="Lobster"/>
                <a:sym typeface="Lobster"/>
              </a:endParaRPr>
            </a:p>
          </p:txBody>
        </p:sp>
        <p:sp>
          <p:nvSpPr>
            <p:cNvPr id="59" name="Google Shape;59;p13"/>
            <p:cNvSpPr txBox="1"/>
            <p:nvPr/>
          </p:nvSpPr>
          <p:spPr>
            <a:xfrm rot="-626466">
              <a:off x="1614737" y="2241534"/>
              <a:ext cx="2696652" cy="83732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latin typeface="Lobster"/>
                  <a:ea typeface="Lobster"/>
                  <a:cs typeface="Lobster"/>
                  <a:sym typeface="Lobster"/>
                </a:rPr>
                <a:t>7th Grade</a:t>
              </a:r>
              <a:endParaRPr sz="3600">
                <a:latin typeface="Lobster"/>
                <a:ea typeface="Lobster"/>
                <a:cs typeface="Lobster"/>
                <a:sym typeface="Lobster"/>
              </a:endParaRPr>
            </a:p>
          </p:txBody>
        </p:sp>
      </p:grpSp>
      <p:pic>
        <p:nvPicPr>
          <p:cNvPr id="60" name="Google Shape;60;p13"/>
          <p:cNvPicPr preferRelativeResize="0"/>
          <p:nvPr/>
        </p:nvPicPr>
        <p:blipFill rotWithShape="1">
          <a:blip r:embed="rId7">
            <a:alphaModFix/>
          </a:blip>
          <a:srcRect b="44005" l="23583" r="50837" t="30115"/>
          <a:stretch/>
        </p:blipFill>
        <p:spPr>
          <a:xfrm rot="744228">
            <a:off x="1704106" y="2739150"/>
            <a:ext cx="571119" cy="597902"/>
          </a:xfrm>
          <a:prstGeom prst="rect">
            <a:avLst/>
          </a:prstGeom>
          <a:noFill/>
          <a:ln>
            <a:noFill/>
          </a:ln>
        </p:spPr>
      </p:pic>
      <p:pic>
        <p:nvPicPr>
          <p:cNvPr id="61" name="Google Shape;61;p13"/>
          <p:cNvPicPr preferRelativeResize="0"/>
          <p:nvPr/>
        </p:nvPicPr>
        <p:blipFill rotWithShape="1">
          <a:blip r:embed="rId7">
            <a:alphaModFix/>
          </a:blip>
          <a:srcRect b="18539" l="20618" r="57993" t="55580"/>
          <a:stretch/>
        </p:blipFill>
        <p:spPr>
          <a:xfrm rot="10663973">
            <a:off x="2610279" y="6543380"/>
            <a:ext cx="811541" cy="1016066"/>
          </a:xfrm>
          <a:prstGeom prst="rect">
            <a:avLst/>
          </a:prstGeom>
          <a:noFill/>
          <a:ln>
            <a:noFill/>
          </a:ln>
        </p:spPr>
      </p:pic>
      <p:pic>
        <p:nvPicPr>
          <p:cNvPr id="62" name="Google Shape;62;p13"/>
          <p:cNvPicPr preferRelativeResize="0"/>
          <p:nvPr/>
        </p:nvPicPr>
        <p:blipFill rotWithShape="1">
          <a:blip r:embed="rId7">
            <a:alphaModFix/>
          </a:blip>
          <a:srcRect b="14877" l="46731" r="26520" t="59242"/>
          <a:stretch/>
        </p:blipFill>
        <p:spPr>
          <a:xfrm>
            <a:off x="2924199" y="1964050"/>
            <a:ext cx="530979" cy="531600"/>
          </a:xfrm>
          <a:prstGeom prst="rect">
            <a:avLst/>
          </a:prstGeom>
          <a:noFill/>
          <a:ln>
            <a:noFill/>
          </a:ln>
        </p:spPr>
      </p:pic>
      <p:pic>
        <p:nvPicPr>
          <p:cNvPr id="63" name="Google Shape;63;p13"/>
          <p:cNvPicPr preferRelativeResize="0"/>
          <p:nvPr/>
        </p:nvPicPr>
        <p:blipFill>
          <a:blip r:embed="rId4">
            <a:alphaModFix/>
          </a:blip>
          <a:stretch>
            <a:fillRect/>
          </a:stretch>
        </p:blipFill>
        <p:spPr>
          <a:xfrm>
            <a:off x="116425" y="4065475"/>
            <a:ext cx="3759125" cy="1656225"/>
          </a:xfrm>
          <a:prstGeom prst="rect">
            <a:avLst/>
          </a:prstGeom>
          <a:noFill/>
          <a:ln>
            <a:noFill/>
          </a:ln>
        </p:spPr>
      </p:pic>
      <p:sp>
        <p:nvSpPr>
          <p:cNvPr id="64" name="Google Shape;64;p13"/>
          <p:cNvSpPr txBox="1"/>
          <p:nvPr/>
        </p:nvSpPr>
        <p:spPr>
          <a:xfrm rot="-56589">
            <a:off x="1323452" y="1790373"/>
            <a:ext cx="2351119" cy="46239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Lobster"/>
                <a:ea typeface="Lobster"/>
                <a:cs typeface="Lobster"/>
                <a:sym typeface="Lobster"/>
              </a:rPr>
              <a:t>Teacher Info:</a:t>
            </a:r>
            <a:endParaRPr sz="1800">
              <a:latin typeface="Lobster"/>
              <a:ea typeface="Lobster"/>
              <a:cs typeface="Lobster"/>
              <a:sym typeface="Lobster"/>
            </a:endParaRPr>
          </a:p>
        </p:txBody>
      </p:sp>
      <p:sp>
        <p:nvSpPr>
          <p:cNvPr id="65" name="Google Shape;65;p13"/>
          <p:cNvSpPr txBox="1"/>
          <p:nvPr/>
        </p:nvSpPr>
        <p:spPr>
          <a:xfrm rot="-197944">
            <a:off x="468906" y="6272713"/>
            <a:ext cx="2351096" cy="4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Lobster"/>
                <a:ea typeface="Lobster"/>
                <a:cs typeface="Lobster"/>
                <a:sym typeface="Lobster"/>
              </a:rPr>
              <a:t>Supplies You’ll Need:</a:t>
            </a:r>
            <a:endParaRPr sz="1800">
              <a:latin typeface="Lobster"/>
              <a:ea typeface="Lobster"/>
              <a:cs typeface="Lobster"/>
              <a:sym typeface="Lobster"/>
            </a:endParaRPr>
          </a:p>
        </p:txBody>
      </p:sp>
      <p:sp>
        <p:nvSpPr>
          <p:cNvPr id="66" name="Google Shape;66;p13"/>
          <p:cNvSpPr txBox="1"/>
          <p:nvPr/>
        </p:nvSpPr>
        <p:spPr>
          <a:xfrm>
            <a:off x="639075" y="2153650"/>
            <a:ext cx="3323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Lobster"/>
                <a:ea typeface="Lobster"/>
                <a:cs typeface="Lobster"/>
                <a:sym typeface="Lobster"/>
              </a:rPr>
              <a:t>Teacher</a:t>
            </a:r>
            <a:r>
              <a:rPr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Mr. Guillemet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500">
                <a:latin typeface="Lobster"/>
                <a:ea typeface="Lobster"/>
                <a:cs typeface="Lobster"/>
                <a:sym typeface="Lobster"/>
              </a:rPr>
              <a:t>Email</a:t>
            </a:r>
            <a:r>
              <a:rPr lang="en" sz="1200">
                <a:latin typeface="Times New Roman"/>
                <a:ea typeface="Times New Roman"/>
                <a:cs typeface="Times New Roman"/>
                <a:sym typeface="Times New Roman"/>
              </a:rPr>
              <a:t>: john_guillemet@chino.k12.ca.us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500">
                <a:latin typeface="Lobster"/>
                <a:ea typeface="Lobster"/>
                <a:cs typeface="Lobster"/>
                <a:sym typeface="Lobster"/>
              </a:rPr>
              <a:t>Room</a:t>
            </a:r>
            <a:r>
              <a:rPr lang="en" sz="1200">
                <a:latin typeface="Times New Roman"/>
                <a:ea typeface="Times New Roman"/>
                <a:cs typeface="Times New Roman"/>
                <a:sym typeface="Times New Roman"/>
              </a:rPr>
              <a:t>: 16</a:t>
            </a:r>
            <a:endParaRPr sz="1200">
              <a:latin typeface="Times New Roman"/>
              <a:ea typeface="Times New Roman"/>
              <a:cs typeface="Times New Roman"/>
              <a:sym typeface="Times New Roman"/>
            </a:endParaRPr>
          </a:p>
        </p:txBody>
      </p:sp>
      <p:sp>
        <p:nvSpPr>
          <p:cNvPr id="67" name="Google Shape;67;p13"/>
          <p:cNvSpPr txBox="1"/>
          <p:nvPr/>
        </p:nvSpPr>
        <p:spPr>
          <a:xfrm rot="-56589">
            <a:off x="171915" y="3985648"/>
            <a:ext cx="2351119" cy="46239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Lobster"/>
                <a:ea typeface="Lobster"/>
                <a:cs typeface="Lobster"/>
                <a:sym typeface="Lobster"/>
              </a:rPr>
              <a:t>Class Info: </a:t>
            </a:r>
            <a:endParaRPr sz="1800">
              <a:latin typeface="Lobster"/>
              <a:ea typeface="Lobster"/>
              <a:cs typeface="Lobster"/>
              <a:sym typeface="Lobster"/>
            </a:endParaRPr>
          </a:p>
        </p:txBody>
      </p:sp>
      <p:sp>
        <p:nvSpPr>
          <p:cNvPr id="68" name="Google Shape;68;p13"/>
          <p:cNvSpPr txBox="1"/>
          <p:nvPr/>
        </p:nvSpPr>
        <p:spPr>
          <a:xfrm>
            <a:off x="181875" y="4329475"/>
            <a:ext cx="3533100" cy="1293000"/>
          </a:xfrm>
          <a:prstGeom prst="rect">
            <a:avLst/>
          </a:prstGeom>
          <a:noFill/>
          <a:ln>
            <a:noFill/>
          </a:ln>
        </p:spPr>
        <p:txBody>
          <a:bodyPr anchorCtr="0" anchor="t" bIns="91425" lIns="91425" spcFirstLastPara="1" rIns="91425" wrap="square" tIns="91425">
            <a:spAutoFit/>
          </a:bodyPr>
          <a:lstStyle/>
          <a:p>
            <a:pPr indent="457200" lvl="0" marL="0" marR="142875" rtl="0" algn="l">
              <a:spcBef>
                <a:spcPts val="0"/>
              </a:spcBef>
              <a:spcAft>
                <a:spcPts val="0"/>
              </a:spcAft>
              <a:buNone/>
            </a:pPr>
            <a:r>
              <a:rPr lang="en" sz="1200">
                <a:solidFill>
                  <a:schemeClr val="dk1"/>
                </a:solidFill>
                <a:latin typeface="Times New Roman"/>
                <a:ea typeface="Times New Roman"/>
                <a:cs typeface="Times New Roman"/>
                <a:sym typeface="Times New Roman"/>
              </a:rPr>
              <a:t>My name is Mr. Guillemet and  I will be your science teacher this year. I would like to w</a:t>
            </a:r>
            <a:r>
              <a:rPr lang="en" sz="1200">
                <a:solidFill>
                  <a:schemeClr val="dk1"/>
                </a:solidFill>
                <a:latin typeface="Times New Roman"/>
                <a:ea typeface="Times New Roman"/>
                <a:cs typeface="Times New Roman"/>
                <a:sym typeface="Times New Roman"/>
              </a:rPr>
              <a:t>elcome you all to a new school year!  I am excited </a:t>
            </a:r>
            <a:endParaRPr sz="1200">
              <a:solidFill>
                <a:schemeClr val="dk1"/>
              </a:solidFill>
              <a:latin typeface="Times New Roman"/>
              <a:ea typeface="Times New Roman"/>
              <a:cs typeface="Times New Roman"/>
              <a:sym typeface="Times New Roman"/>
            </a:endParaRPr>
          </a:p>
          <a:p>
            <a:pPr indent="0" lvl="0" marL="0" marR="1057275" rtl="0" algn="l">
              <a:spcBef>
                <a:spcPts val="0"/>
              </a:spcBef>
              <a:spcAft>
                <a:spcPts val="0"/>
              </a:spcAft>
              <a:buNone/>
            </a:pPr>
            <a:r>
              <a:rPr lang="en" sz="1200">
                <a:solidFill>
                  <a:schemeClr val="dk1"/>
                </a:solidFill>
                <a:latin typeface="Times New Roman"/>
                <a:ea typeface="Times New Roman"/>
                <a:cs typeface="Times New Roman"/>
                <a:sym typeface="Times New Roman"/>
              </a:rPr>
              <a:t>to get to know you all and to have fun learning science and doing fun experiments and projects. </a:t>
            </a:r>
            <a:endParaRPr/>
          </a:p>
        </p:txBody>
      </p:sp>
      <p:grpSp>
        <p:nvGrpSpPr>
          <p:cNvPr id="69" name="Google Shape;69;p13"/>
          <p:cNvGrpSpPr/>
          <p:nvPr/>
        </p:nvGrpSpPr>
        <p:grpSpPr>
          <a:xfrm>
            <a:off x="4024200" y="4055973"/>
            <a:ext cx="3144675" cy="3069425"/>
            <a:chOff x="4024200" y="4055973"/>
            <a:chExt cx="3144675" cy="3069425"/>
          </a:xfrm>
        </p:grpSpPr>
        <p:pic>
          <p:nvPicPr>
            <p:cNvPr id="70" name="Google Shape;70;p13"/>
            <p:cNvPicPr preferRelativeResize="0"/>
            <p:nvPr/>
          </p:nvPicPr>
          <p:blipFill>
            <a:blip r:embed="rId4">
              <a:alphaModFix/>
            </a:blip>
            <a:stretch>
              <a:fillRect/>
            </a:stretch>
          </p:blipFill>
          <p:spPr>
            <a:xfrm>
              <a:off x="4024200" y="4055973"/>
              <a:ext cx="3144675" cy="3069425"/>
            </a:xfrm>
            <a:prstGeom prst="rect">
              <a:avLst/>
            </a:prstGeom>
            <a:noFill/>
            <a:ln>
              <a:noFill/>
            </a:ln>
          </p:spPr>
        </p:pic>
        <p:sp>
          <p:nvSpPr>
            <p:cNvPr id="71" name="Google Shape;71;p13"/>
            <p:cNvSpPr txBox="1"/>
            <p:nvPr/>
          </p:nvSpPr>
          <p:spPr>
            <a:xfrm rot="-3467">
              <a:off x="4523975" y="4133333"/>
              <a:ext cx="2283301" cy="46166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Lobster"/>
                  <a:ea typeface="Lobster"/>
                  <a:cs typeface="Lobster"/>
                  <a:sym typeface="Lobster"/>
                </a:rPr>
                <a:t>Grade Breakdown</a:t>
              </a:r>
              <a:endParaRPr sz="1800">
                <a:latin typeface="Lobster"/>
                <a:ea typeface="Lobster"/>
                <a:cs typeface="Lobster"/>
                <a:sym typeface="Lobster"/>
              </a:endParaRPr>
            </a:p>
          </p:txBody>
        </p:sp>
        <p:pic>
          <p:nvPicPr>
            <p:cNvPr id="72" name="Google Shape;72;p13"/>
            <p:cNvPicPr preferRelativeResize="0"/>
            <p:nvPr/>
          </p:nvPicPr>
          <p:blipFill rotWithShape="1">
            <a:blip r:embed="rId8">
              <a:alphaModFix/>
            </a:blip>
            <a:srcRect b="0" l="12470" r="17589" t="0"/>
            <a:stretch/>
          </p:blipFill>
          <p:spPr>
            <a:xfrm>
              <a:off x="6155487" y="4622978"/>
              <a:ext cx="859949" cy="2359330"/>
            </a:xfrm>
            <a:prstGeom prst="rect">
              <a:avLst/>
            </a:prstGeom>
            <a:noFill/>
            <a:ln>
              <a:noFill/>
            </a:ln>
          </p:spPr>
        </p:pic>
        <p:sp>
          <p:nvSpPr>
            <p:cNvPr id="73" name="Google Shape;73;p13"/>
            <p:cNvSpPr/>
            <p:nvPr/>
          </p:nvSpPr>
          <p:spPr>
            <a:xfrm>
              <a:off x="6048563" y="4648247"/>
              <a:ext cx="205800" cy="1182600"/>
            </a:xfrm>
            <a:prstGeom prst="leftBracket">
              <a:avLst>
                <a:gd fmla="val 8333"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6048575" y="5891053"/>
              <a:ext cx="205800" cy="1091100"/>
            </a:xfrm>
            <a:prstGeom prst="leftBracket">
              <a:avLst>
                <a:gd fmla="val 8333"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 name="Google Shape;75;p13"/>
            <p:cNvCxnSpPr/>
            <p:nvPr/>
          </p:nvCxnSpPr>
          <p:spPr>
            <a:xfrm rot="10800000">
              <a:off x="5710463" y="5229973"/>
              <a:ext cx="338100" cy="9600"/>
            </a:xfrm>
            <a:prstGeom prst="straightConnector1">
              <a:avLst/>
            </a:prstGeom>
            <a:noFill/>
            <a:ln cap="flat" cmpd="sng" w="19050">
              <a:solidFill>
                <a:srgbClr val="595959"/>
              </a:solidFill>
              <a:prstDash val="solid"/>
              <a:round/>
              <a:headEnd len="med" w="med" type="none"/>
              <a:tailEnd len="med" w="med" type="none"/>
            </a:ln>
          </p:spPr>
        </p:cxnSp>
        <p:cxnSp>
          <p:nvCxnSpPr>
            <p:cNvPr id="76" name="Google Shape;76;p13"/>
            <p:cNvCxnSpPr/>
            <p:nvPr/>
          </p:nvCxnSpPr>
          <p:spPr>
            <a:xfrm rot="10800000">
              <a:off x="5710463" y="6399673"/>
              <a:ext cx="338100" cy="9600"/>
            </a:xfrm>
            <a:prstGeom prst="straightConnector1">
              <a:avLst/>
            </a:prstGeom>
            <a:noFill/>
            <a:ln cap="flat" cmpd="sng" w="19050">
              <a:solidFill>
                <a:srgbClr val="595959"/>
              </a:solidFill>
              <a:prstDash val="solid"/>
              <a:round/>
              <a:headEnd len="med" w="med" type="none"/>
              <a:tailEnd len="med" w="med" type="none"/>
            </a:ln>
          </p:spPr>
        </p:cxnSp>
        <p:sp>
          <p:nvSpPr>
            <p:cNvPr id="77" name="Google Shape;77;p13"/>
            <p:cNvSpPr txBox="1"/>
            <p:nvPr/>
          </p:nvSpPr>
          <p:spPr>
            <a:xfrm>
              <a:off x="4158113" y="4591978"/>
              <a:ext cx="13692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Times New Roman"/>
                  <a:ea typeface="Times New Roman"/>
                  <a:cs typeface="Times New Roman"/>
                  <a:sym typeface="Times New Roman"/>
                </a:rPr>
                <a:t>60%</a:t>
              </a:r>
              <a:r>
                <a:rPr lang="en">
                  <a:latin typeface="Times New Roman"/>
                  <a:ea typeface="Times New Roman"/>
                  <a:cs typeface="Times New Roman"/>
                  <a:sym typeface="Times New Roman"/>
                </a:rPr>
                <a:t> of your grade will be </a:t>
              </a:r>
              <a:r>
                <a:rPr b="1" lang="en">
                  <a:latin typeface="Times New Roman"/>
                  <a:ea typeface="Times New Roman"/>
                  <a:cs typeface="Times New Roman"/>
                  <a:sym typeface="Times New Roman"/>
                </a:rPr>
                <a:t>tests</a:t>
              </a:r>
              <a:r>
                <a:rPr lang="en">
                  <a:latin typeface="Times New Roman"/>
                  <a:ea typeface="Times New Roman"/>
                  <a:cs typeface="Times New Roman"/>
                  <a:sym typeface="Times New Roman"/>
                </a:rPr>
                <a:t>, </a:t>
              </a:r>
              <a:r>
                <a:rPr b="1" lang="en">
                  <a:latin typeface="Times New Roman"/>
                  <a:ea typeface="Times New Roman"/>
                  <a:cs typeface="Times New Roman"/>
                  <a:sym typeface="Times New Roman"/>
                </a:rPr>
                <a:t>quizzes</a:t>
              </a:r>
              <a:r>
                <a:rPr lang="en">
                  <a:latin typeface="Times New Roman"/>
                  <a:ea typeface="Times New Roman"/>
                  <a:cs typeface="Times New Roman"/>
                  <a:sym typeface="Times New Roman"/>
                </a:rPr>
                <a:t>, </a:t>
              </a:r>
              <a:r>
                <a:rPr b="1" lang="en">
                  <a:latin typeface="Times New Roman"/>
                  <a:ea typeface="Times New Roman"/>
                  <a:cs typeface="Times New Roman"/>
                  <a:sym typeface="Times New Roman"/>
                </a:rPr>
                <a:t>labs</a:t>
              </a:r>
              <a:r>
                <a:rPr lang="en">
                  <a:latin typeface="Times New Roman"/>
                  <a:ea typeface="Times New Roman"/>
                  <a:cs typeface="Times New Roman"/>
                  <a:sym typeface="Times New Roman"/>
                </a:rPr>
                <a:t>, and </a:t>
              </a:r>
              <a:r>
                <a:rPr b="1" lang="en">
                  <a:latin typeface="Times New Roman"/>
                  <a:ea typeface="Times New Roman"/>
                  <a:cs typeface="Times New Roman"/>
                  <a:sym typeface="Times New Roman"/>
                </a:rPr>
                <a:t>projects</a:t>
              </a:r>
              <a:endParaRPr>
                <a:latin typeface="Times New Roman"/>
                <a:ea typeface="Times New Roman"/>
                <a:cs typeface="Times New Roman"/>
                <a:sym typeface="Times New Roman"/>
              </a:endParaRPr>
            </a:p>
          </p:txBody>
        </p:sp>
        <p:sp>
          <p:nvSpPr>
            <p:cNvPr id="78" name="Google Shape;78;p13"/>
            <p:cNvSpPr txBox="1"/>
            <p:nvPr/>
          </p:nvSpPr>
          <p:spPr>
            <a:xfrm>
              <a:off x="4081938" y="6039424"/>
              <a:ext cx="1369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Times New Roman"/>
                  <a:ea typeface="Times New Roman"/>
                  <a:cs typeface="Times New Roman"/>
                  <a:sym typeface="Times New Roman"/>
                </a:rPr>
                <a:t>40%</a:t>
              </a:r>
              <a:r>
                <a:rPr lang="en">
                  <a:latin typeface="Times New Roman"/>
                  <a:ea typeface="Times New Roman"/>
                  <a:cs typeface="Times New Roman"/>
                  <a:sym typeface="Times New Roman"/>
                </a:rPr>
                <a:t> will be </a:t>
              </a:r>
              <a:r>
                <a:rPr b="1" lang="en">
                  <a:latin typeface="Times New Roman"/>
                  <a:ea typeface="Times New Roman"/>
                  <a:cs typeface="Times New Roman"/>
                  <a:sym typeface="Times New Roman"/>
                </a:rPr>
                <a:t>classwork</a:t>
              </a:r>
              <a:r>
                <a:rPr lang="en">
                  <a:latin typeface="Times New Roman"/>
                  <a:ea typeface="Times New Roman"/>
                  <a:cs typeface="Times New Roman"/>
                  <a:sym typeface="Times New Roman"/>
                </a:rPr>
                <a:t> and </a:t>
              </a:r>
              <a:r>
                <a:rPr b="1" lang="en">
                  <a:latin typeface="Times New Roman"/>
                  <a:ea typeface="Times New Roman"/>
                  <a:cs typeface="Times New Roman"/>
                  <a:sym typeface="Times New Roman"/>
                </a:rPr>
                <a:t>homework</a:t>
              </a:r>
              <a:endParaRPr>
                <a:latin typeface="Times New Roman"/>
                <a:ea typeface="Times New Roman"/>
                <a:cs typeface="Times New Roman"/>
                <a:sym typeface="Times New Roman"/>
              </a:endParaRPr>
            </a:p>
          </p:txBody>
        </p:sp>
      </p:grpSp>
      <p:pic>
        <p:nvPicPr>
          <p:cNvPr id="79" name="Google Shape;79;p13"/>
          <p:cNvPicPr preferRelativeResize="0"/>
          <p:nvPr/>
        </p:nvPicPr>
        <p:blipFill rotWithShape="1">
          <a:blip r:embed="rId7">
            <a:alphaModFix/>
          </a:blip>
          <a:srcRect b="19567" l="72819" r="-2839" t="54884"/>
          <a:stretch/>
        </p:blipFill>
        <p:spPr>
          <a:xfrm>
            <a:off x="2592302" y="4944927"/>
            <a:ext cx="686226" cy="604275"/>
          </a:xfrm>
          <a:prstGeom prst="rect">
            <a:avLst/>
          </a:prstGeom>
          <a:noFill/>
          <a:ln>
            <a:noFill/>
          </a:ln>
        </p:spPr>
      </p:pic>
      <p:sp>
        <p:nvSpPr>
          <p:cNvPr id="80" name="Google Shape;80;p13"/>
          <p:cNvSpPr txBox="1"/>
          <p:nvPr/>
        </p:nvSpPr>
        <p:spPr>
          <a:xfrm>
            <a:off x="468000" y="6678125"/>
            <a:ext cx="2122500" cy="1215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Char char="●"/>
            </a:pPr>
            <a:r>
              <a:rPr lang="en" sz="1300">
                <a:solidFill>
                  <a:schemeClr val="dk1"/>
                </a:solidFill>
                <a:latin typeface="Times New Roman"/>
                <a:ea typeface="Times New Roman"/>
                <a:cs typeface="Times New Roman"/>
                <a:sym typeface="Times New Roman"/>
              </a:rPr>
              <a:t>Pencils/ Pens</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Highlighters</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Colored Pencils</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Glue Sticks</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Chromebook/ Charger</a:t>
            </a:r>
            <a:endParaRPr sz="1300">
              <a:solidFill>
                <a:schemeClr val="dk1"/>
              </a:solidFill>
              <a:latin typeface="Times New Roman"/>
              <a:ea typeface="Times New Roman"/>
              <a:cs typeface="Times New Roman"/>
              <a:sym typeface="Times New Roman"/>
            </a:endParaRPr>
          </a:p>
        </p:txBody>
      </p:sp>
      <p:pic>
        <p:nvPicPr>
          <p:cNvPr id="81" name="Google Shape;81;p13"/>
          <p:cNvPicPr preferRelativeResize="0"/>
          <p:nvPr/>
        </p:nvPicPr>
        <p:blipFill>
          <a:blip r:embed="rId9">
            <a:alphaModFix/>
          </a:blip>
          <a:stretch>
            <a:fillRect/>
          </a:stretch>
        </p:blipFill>
        <p:spPr>
          <a:xfrm>
            <a:off x="3768550" y="2984450"/>
            <a:ext cx="950700" cy="950700"/>
          </a:xfrm>
          <a:prstGeom prst="rect">
            <a:avLst/>
          </a:prstGeom>
          <a:noFill/>
          <a:ln>
            <a:noFill/>
          </a:ln>
        </p:spPr>
      </p:pic>
      <p:pic>
        <p:nvPicPr>
          <p:cNvPr id="82" name="Google Shape;82;p13"/>
          <p:cNvPicPr preferRelativeResize="0"/>
          <p:nvPr/>
        </p:nvPicPr>
        <p:blipFill>
          <a:blip r:embed="rId10">
            <a:alphaModFix/>
          </a:blip>
          <a:stretch>
            <a:fillRect/>
          </a:stretch>
        </p:blipFill>
        <p:spPr>
          <a:xfrm rot="578863">
            <a:off x="338225" y="188712"/>
            <a:ext cx="1297600" cy="1297600"/>
          </a:xfrm>
          <a:prstGeom prst="rect">
            <a:avLst/>
          </a:prstGeom>
          <a:noFill/>
          <a:ln>
            <a:noFill/>
          </a:ln>
        </p:spPr>
      </p:pic>
      <p:grpSp>
        <p:nvGrpSpPr>
          <p:cNvPr id="83" name="Google Shape;83;p13"/>
          <p:cNvGrpSpPr/>
          <p:nvPr/>
        </p:nvGrpSpPr>
        <p:grpSpPr>
          <a:xfrm>
            <a:off x="4322212" y="1577257"/>
            <a:ext cx="2779991" cy="2434086"/>
            <a:chOff x="4322212" y="1653457"/>
            <a:chExt cx="2779991" cy="2434086"/>
          </a:xfrm>
        </p:grpSpPr>
        <p:grpSp>
          <p:nvGrpSpPr>
            <p:cNvPr id="84" name="Google Shape;84;p13"/>
            <p:cNvGrpSpPr/>
            <p:nvPr/>
          </p:nvGrpSpPr>
          <p:grpSpPr>
            <a:xfrm>
              <a:off x="4322212" y="1653457"/>
              <a:ext cx="2779991" cy="2434086"/>
              <a:chOff x="4327916" y="1628650"/>
              <a:chExt cx="2993100" cy="2508850"/>
            </a:xfrm>
          </p:grpSpPr>
          <p:pic>
            <p:nvPicPr>
              <p:cNvPr id="85" name="Google Shape;85;p13"/>
              <p:cNvPicPr preferRelativeResize="0"/>
              <p:nvPr/>
            </p:nvPicPr>
            <p:blipFill rotWithShape="1">
              <a:blip r:embed="rId11">
                <a:alphaModFix/>
              </a:blip>
              <a:srcRect b="6985" l="0" r="8542" t="0"/>
              <a:stretch/>
            </p:blipFill>
            <p:spPr>
              <a:xfrm>
                <a:off x="4528625" y="1628650"/>
                <a:ext cx="2620375" cy="2508850"/>
              </a:xfrm>
              <a:prstGeom prst="rect">
                <a:avLst/>
              </a:prstGeom>
              <a:noFill/>
              <a:ln>
                <a:noFill/>
              </a:ln>
            </p:spPr>
          </p:pic>
          <p:sp>
            <p:nvSpPr>
              <p:cNvPr id="86" name="Google Shape;86;p13"/>
              <p:cNvSpPr txBox="1"/>
              <p:nvPr/>
            </p:nvSpPr>
            <p:spPr>
              <a:xfrm>
                <a:off x="4327916" y="1950659"/>
                <a:ext cx="2993100" cy="95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Lobster"/>
                    <a:ea typeface="Lobster"/>
                    <a:cs typeface="Lobster"/>
                    <a:sym typeface="Lobster"/>
                  </a:rPr>
                  <a:t>Ramona Expectations</a:t>
                </a:r>
                <a:endParaRPr sz="1600">
                  <a:latin typeface="Lobster"/>
                  <a:ea typeface="Lobster"/>
                  <a:cs typeface="Lobster"/>
                  <a:sym typeface="Lobster"/>
                </a:endParaRPr>
              </a:p>
              <a:p>
                <a:pPr indent="0" lvl="0" marL="0" rtl="0" algn="ctr">
                  <a:spcBef>
                    <a:spcPts val="0"/>
                  </a:spcBef>
                  <a:spcAft>
                    <a:spcPts val="0"/>
                  </a:spcAft>
                  <a:buClr>
                    <a:schemeClr val="dk1"/>
                  </a:buClr>
                  <a:buSzPts val="1100"/>
                  <a:buFont typeface="Arial"/>
                  <a:buNone/>
                </a:pPr>
                <a:r>
                  <a:rPr lang="en" sz="1600">
                    <a:solidFill>
                      <a:schemeClr val="dk1"/>
                    </a:solidFill>
                    <a:latin typeface="Lobster"/>
                    <a:ea typeface="Lobster"/>
                    <a:cs typeface="Lobster"/>
                    <a:sym typeface="Lobster"/>
                  </a:rPr>
                  <a:t>(</a:t>
                </a:r>
                <a:r>
                  <a:rPr lang="en" sz="1600">
                    <a:solidFill>
                      <a:schemeClr val="dk1"/>
                    </a:solidFill>
                    <a:latin typeface="Lobster"/>
                    <a:ea typeface="Lobster"/>
                    <a:cs typeface="Lobster"/>
                    <a:sym typeface="Lobster"/>
                  </a:rPr>
                  <a:t>The Three Be’s)</a:t>
                </a:r>
                <a:endParaRPr sz="1600">
                  <a:solidFill>
                    <a:schemeClr val="dk1"/>
                  </a:solidFill>
                  <a:latin typeface="Lobster"/>
                  <a:ea typeface="Lobster"/>
                  <a:cs typeface="Lobster"/>
                  <a:sym typeface="Lobster"/>
                </a:endParaRPr>
              </a:p>
              <a:p>
                <a:pPr indent="0" lvl="0" marL="0" rtl="0" algn="ctr">
                  <a:spcBef>
                    <a:spcPts val="0"/>
                  </a:spcBef>
                  <a:spcAft>
                    <a:spcPts val="0"/>
                  </a:spcAft>
                  <a:buNone/>
                </a:pPr>
                <a:r>
                  <a:t/>
                </a:r>
                <a:endParaRPr sz="1600">
                  <a:latin typeface="Lobster"/>
                  <a:ea typeface="Lobster"/>
                  <a:cs typeface="Lobster"/>
                  <a:sym typeface="Lobster"/>
                </a:endParaRPr>
              </a:p>
            </p:txBody>
          </p:sp>
          <p:sp>
            <p:nvSpPr>
              <p:cNvPr id="87" name="Google Shape;87;p13"/>
              <p:cNvSpPr txBox="1"/>
              <p:nvPr/>
            </p:nvSpPr>
            <p:spPr>
              <a:xfrm>
                <a:off x="4673334" y="2483425"/>
                <a:ext cx="2088300" cy="107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 Remember to </a:t>
                </a:r>
                <a:r>
                  <a:rPr lang="en">
                    <a:latin typeface="Times New Roman"/>
                    <a:ea typeface="Times New Roman"/>
                    <a:cs typeface="Times New Roman"/>
                    <a:sym typeface="Times New Roman"/>
                  </a:rPr>
                  <a:t>Be: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Safe</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Respectful</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Responsible</a:t>
                </a:r>
                <a:endParaRPr>
                  <a:latin typeface="Times New Roman"/>
                  <a:ea typeface="Times New Roman"/>
                  <a:cs typeface="Times New Roman"/>
                  <a:sym typeface="Times New Roman"/>
                </a:endParaRPr>
              </a:p>
            </p:txBody>
          </p:sp>
        </p:grpSp>
        <p:pic>
          <p:nvPicPr>
            <p:cNvPr id="88" name="Google Shape;88;p13"/>
            <p:cNvPicPr preferRelativeResize="0"/>
            <p:nvPr/>
          </p:nvPicPr>
          <p:blipFill>
            <a:blip r:embed="rId12">
              <a:alphaModFix/>
            </a:blip>
            <a:stretch>
              <a:fillRect/>
            </a:stretch>
          </p:blipFill>
          <p:spPr>
            <a:xfrm>
              <a:off x="6181539" y="2772149"/>
              <a:ext cx="394523" cy="606376"/>
            </a:xfrm>
            <a:prstGeom prst="rect">
              <a:avLst/>
            </a:prstGeom>
            <a:noFill/>
            <a:ln>
              <a:noFill/>
            </a:ln>
          </p:spPr>
        </p:pic>
      </p:grpSp>
      <p:grpSp>
        <p:nvGrpSpPr>
          <p:cNvPr id="89" name="Google Shape;89;p13"/>
          <p:cNvGrpSpPr/>
          <p:nvPr/>
        </p:nvGrpSpPr>
        <p:grpSpPr>
          <a:xfrm>
            <a:off x="3768550" y="7319150"/>
            <a:ext cx="3533100" cy="1400275"/>
            <a:chOff x="3844750" y="7623950"/>
            <a:chExt cx="3533100" cy="1400275"/>
          </a:xfrm>
        </p:grpSpPr>
        <p:grpSp>
          <p:nvGrpSpPr>
            <p:cNvPr id="90" name="Google Shape;90;p13"/>
            <p:cNvGrpSpPr/>
            <p:nvPr/>
          </p:nvGrpSpPr>
          <p:grpSpPr>
            <a:xfrm>
              <a:off x="4016250" y="7623950"/>
              <a:ext cx="3151899" cy="1319050"/>
              <a:chOff x="234625" y="7637300"/>
              <a:chExt cx="3151899" cy="1319050"/>
            </a:xfrm>
          </p:grpSpPr>
          <p:sp>
            <p:nvSpPr>
              <p:cNvPr id="91" name="Google Shape;91;p13"/>
              <p:cNvSpPr txBox="1"/>
              <p:nvPr/>
            </p:nvSpPr>
            <p:spPr>
              <a:xfrm>
                <a:off x="234625" y="7637300"/>
                <a:ext cx="189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Lobster"/>
                    <a:ea typeface="Lobster"/>
                    <a:cs typeface="Lobster"/>
                    <a:sym typeface="Lobster"/>
                  </a:rPr>
                  <a:t>Apps to Download: </a:t>
                </a:r>
                <a:endParaRPr sz="1500">
                  <a:latin typeface="Times New Roman"/>
                  <a:ea typeface="Times New Roman"/>
                  <a:cs typeface="Times New Roman"/>
                  <a:sym typeface="Times New Roman"/>
                </a:endParaRPr>
              </a:p>
            </p:txBody>
          </p:sp>
          <p:pic>
            <p:nvPicPr>
              <p:cNvPr id="92" name="Google Shape;92;p13"/>
              <p:cNvPicPr preferRelativeResize="0"/>
              <p:nvPr/>
            </p:nvPicPr>
            <p:blipFill>
              <a:blip r:embed="rId13">
                <a:alphaModFix/>
              </a:blip>
              <a:stretch>
                <a:fillRect/>
              </a:stretch>
            </p:blipFill>
            <p:spPr>
              <a:xfrm>
                <a:off x="272325" y="8125050"/>
                <a:ext cx="1072768" cy="831298"/>
              </a:xfrm>
              <a:prstGeom prst="rect">
                <a:avLst/>
              </a:prstGeom>
              <a:noFill/>
              <a:ln>
                <a:noFill/>
              </a:ln>
            </p:spPr>
          </p:pic>
          <p:pic>
            <p:nvPicPr>
              <p:cNvPr id="93" name="Google Shape;93;p13"/>
              <p:cNvPicPr preferRelativeResize="0"/>
              <p:nvPr/>
            </p:nvPicPr>
            <p:blipFill rotWithShape="1">
              <a:blip r:embed="rId14">
                <a:alphaModFix/>
              </a:blip>
              <a:srcRect b="0" l="24259" r="20568" t="0"/>
              <a:stretch/>
            </p:blipFill>
            <p:spPr>
              <a:xfrm>
                <a:off x="1563563" y="8125050"/>
                <a:ext cx="876394" cy="831300"/>
              </a:xfrm>
              <a:prstGeom prst="rect">
                <a:avLst/>
              </a:prstGeom>
              <a:noFill/>
              <a:ln>
                <a:noFill/>
              </a:ln>
            </p:spPr>
          </p:pic>
          <p:pic>
            <p:nvPicPr>
              <p:cNvPr id="94" name="Google Shape;94;p13"/>
              <p:cNvPicPr preferRelativeResize="0"/>
              <p:nvPr/>
            </p:nvPicPr>
            <p:blipFill rotWithShape="1">
              <a:blip r:embed="rId15">
                <a:alphaModFix/>
              </a:blip>
              <a:srcRect b="24111" l="22909" r="22659" t="23450"/>
              <a:stretch/>
            </p:blipFill>
            <p:spPr>
              <a:xfrm>
                <a:off x="2658432" y="8125054"/>
                <a:ext cx="728092" cy="701436"/>
              </a:xfrm>
              <a:prstGeom prst="rect">
                <a:avLst/>
              </a:prstGeom>
              <a:noFill/>
              <a:ln>
                <a:noFill/>
              </a:ln>
            </p:spPr>
          </p:pic>
        </p:grpSp>
        <p:pic>
          <p:nvPicPr>
            <p:cNvPr id="95" name="Google Shape;95;p13"/>
            <p:cNvPicPr preferRelativeResize="0"/>
            <p:nvPr/>
          </p:nvPicPr>
          <p:blipFill rotWithShape="1">
            <a:blip r:embed="rId4">
              <a:alphaModFix/>
            </a:blip>
            <a:srcRect b="0" l="-2291" r="-1378" t="0"/>
            <a:stretch/>
          </p:blipFill>
          <p:spPr>
            <a:xfrm>
              <a:off x="3844750" y="7623950"/>
              <a:ext cx="3533100" cy="1400275"/>
            </a:xfrm>
            <a:prstGeom prst="rect">
              <a:avLst/>
            </a:prstGeom>
            <a:noFill/>
            <a:ln>
              <a:noFill/>
            </a:ln>
          </p:spPr>
        </p:pic>
      </p:grpSp>
      <p:pic>
        <p:nvPicPr>
          <p:cNvPr id="96" name="Google Shape;96;p13"/>
          <p:cNvPicPr preferRelativeResize="0"/>
          <p:nvPr/>
        </p:nvPicPr>
        <p:blipFill>
          <a:blip r:embed="rId16">
            <a:alphaModFix/>
          </a:blip>
          <a:stretch>
            <a:fillRect/>
          </a:stretch>
        </p:blipFill>
        <p:spPr>
          <a:xfrm>
            <a:off x="5930375" y="521338"/>
            <a:ext cx="784750" cy="784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pic>
        <p:nvPicPr>
          <p:cNvPr id="101" name="Google Shape;101;p14"/>
          <p:cNvPicPr preferRelativeResize="0"/>
          <p:nvPr/>
        </p:nvPicPr>
        <p:blipFill>
          <a:blip r:embed="rId4">
            <a:alphaModFix/>
          </a:blip>
          <a:stretch>
            <a:fillRect/>
          </a:stretch>
        </p:blipFill>
        <p:spPr>
          <a:xfrm>
            <a:off x="167000" y="300050"/>
            <a:ext cx="6945375" cy="6797725"/>
          </a:xfrm>
          <a:prstGeom prst="rect">
            <a:avLst/>
          </a:prstGeom>
          <a:noFill/>
          <a:ln>
            <a:noFill/>
          </a:ln>
        </p:spPr>
      </p:pic>
      <p:sp>
        <p:nvSpPr>
          <p:cNvPr id="102" name="Google Shape;102;p14"/>
          <p:cNvSpPr txBox="1"/>
          <p:nvPr/>
        </p:nvSpPr>
        <p:spPr>
          <a:xfrm rot="-85118">
            <a:off x="428412" y="406725"/>
            <a:ext cx="6446576" cy="648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Lobster"/>
                <a:ea typeface="Lobster"/>
                <a:cs typeface="Lobster"/>
                <a:sym typeface="Lobster"/>
              </a:rPr>
              <a:t>Homework &amp; Assessments:</a:t>
            </a:r>
            <a:endParaRPr sz="1500">
              <a:solidFill>
                <a:schemeClr val="dk1"/>
              </a:solidFill>
              <a:latin typeface="Lobster"/>
              <a:ea typeface="Lobster"/>
              <a:cs typeface="Lobster"/>
              <a:sym typeface="Lobster"/>
            </a:endParaRPr>
          </a:p>
          <a:p>
            <a:pPr indent="457200" lvl="0" marL="0" marR="1285875" rtl="0" algn="l">
              <a:spcBef>
                <a:spcPts val="0"/>
              </a:spcBef>
              <a:spcAft>
                <a:spcPts val="0"/>
              </a:spcAft>
              <a:buNone/>
            </a:pPr>
            <a:r>
              <a:rPr lang="en" sz="1200">
                <a:solidFill>
                  <a:schemeClr val="dk1"/>
                </a:solidFill>
                <a:latin typeface="Times New Roman"/>
                <a:ea typeface="Times New Roman"/>
                <a:cs typeface="Times New Roman"/>
                <a:sym typeface="Times New Roman"/>
              </a:rPr>
              <a:t>Any work that does not get completed in class will be assigned as homework. You will be given a deadline for assignments, tardy work will lose points each day. After the unit is done, late work will no longer be accepted. It is your responsibility to complete missing work or ask the teacher for help if you do not understand how to complete it. You may also come after school for help or coordinate lunch time with teacher, but it is not a guarantee. </a:t>
            </a:r>
            <a:endParaRPr sz="1200">
              <a:solidFill>
                <a:schemeClr val="dk1"/>
              </a:solidFill>
              <a:latin typeface="Times New Roman"/>
              <a:ea typeface="Times New Roman"/>
              <a:cs typeface="Times New Roman"/>
              <a:sym typeface="Times New Roman"/>
            </a:endParaRPr>
          </a:p>
          <a:p>
            <a:pPr indent="45720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In addition to homework, every  few weeks we will have quizzes to check for understanding. Formal assessments will take place at least once per grading period/ trimester.</a:t>
            </a:r>
            <a:endParaRPr sz="1200">
              <a:solidFill>
                <a:schemeClr val="dk1"/>
              </a:solidFill>
              <a:latin typeface="Times New Roman"/>
              <a:ea typeface="Times New Roman"/>
              <a:cs typeface="Times New Roman"/>
              <a:sym typeface="Times New Roman"/>
            </a:endParaRPr>
          </a:p>
          <a:p>
            <a:pPr indent="45720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1057275" rtl="0" algn="l">
              <a:spcBef>
                <a:spcPts val="0"/>
              </a:spcBef>
              <a:spcAft>
                <a:spcPts val="0"/>
              </a:spcAft>
              <a:buNone/>
            </a:pPr>
            <a:r>
              <a:rPr lang="en" sz="1500">
                <a:solidFill>
                  <a:schemeClr val="dk1"/>
                </a:solidFill>
                <a:latin typeface="Lobster"/>
                <a:ea typeface="Lobster"/>
                <a:cs typeface="Lobster"/>
                <a:sym typeface="Lobster"/>
              </a:rPr>
              <a:t>Lab Expectations:</a:t>
            </a:r>
            <a:endParaRPr sz="1500">
              <a:solidFill>
                <a:schemeClr val="dk1"/>
              </a:solidFill>
              <a:latin typeface="Lobster"/>
              <a:ea typeface="Lobster"/>
              <a:cs typeface="Lobster"/>
              <a:sym typeface="Lobster"/>
            </a:endParaRPr>
          </a:p>
          <a:p>
            <a:pPr indent="457200" lvl="0" marL="0" marR="142875" rtl="0" algn="l">
              <a:spcBef>
                <a:spcPts val="0"/>
              </a:spcBef>
              <a:spcAft>
                <a:spcPts val="0"/>
              </a:spcAft>
              <a:buNone/>
            </a:pPr>
            <a:r>
              <a:rPr lang="en" sz="1200">
                <a:solidFill>
                  <a:schemeClr val="dk1"/>
                </a:solidFill>
                <a:latin typeface="Times New Roman"/>
                <a:ea typeface="Times New Roman"/>
                <a:cs typeface="Times New Roman"/>
                <a:sym typeface="Times New Roman"/>
              </a:rPr>
              <a:t>We will cover lab safety and lab equipment the first weeks of school. You are expected to conduct yourself in a responsible manner when handling lab equipment and materials, failure to do so will result in you being excused from the lab and risk receiving no grade for the lab. Labs are worth 60% of your grade, being absent during a lab does not excuse you from it. Additionally, time in class is not guaranteed for make up work, therefore it is your responsibility to schedule a time with your teacher to make it up.</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marR="1057275" rtl="0" algn="l">
              <a:spcBef>
                <a:spcPts val="0"/>
              </a:spcBef>
              <a:spcAft>
                <a:spcPts val="0"/>
              </a:spcAft>
              <a:buNone/>
            </a:pPr>
            <a:r>
              <a:rPr lang="en" sz="1500">
                <a:solidFill>
                  <a:schemeClr val="dk1"/>
                </a:solidFill>
                <a:latin typeface="Lobster"/>
                <a:ea typeface="Lobster"/>
                <a:cs typeface="Lobster"/>
                <a:sym typeface="Lobster"/>
              </a:rPr>
              <a:t>Electronic Device Policy:</a:t>
            </a:r>
            <a:endParaRPr sz="1500">
              <a:solidFill>
                <a:schemeClr val="dk1"/>
              </a:solidFill>
              <a:latin typeface="Lobster"/>
              <a:ea typeface="Lobster"/>
              <a:cs typeface="Lobster"/>
              <a:sym typeface="Lobster"/>
            </a:endParaRPr>
          </a:p>
          <a:p>
            <a:pPr indent="457200" lvl="0" marL="0" marR="1057275" rtl="0" algn="l">
              <a:spcBef>
                <a:spcPts val="0"/>
              </a:spcBef>
              <a:spcAft>
                <a:spcPts val="0"/>
              </a:spcAft>
              <a:buNone/>
            </a:pPr>
            <a:r>
              <a:rPr lang="en" sz="1200">
                <a:solidFill>
                  <a:schemeClr val="dk1"/>
                </a:solidFill>
                <a:latin typeface="Times New Roman"/>
                <a:ea typeface="Times New Roman"/>
                <a:cs typeface="Times New Roman"/>
                <a:sym typeface="Times New Roman"/>
              </a:rPr>
              <a:t>The only electronic device you are allowed to use in class are school issued or loaned computers and they must be used for school related purposes. Cell phone and earphones usage will not be allowed unless specified by the teacher. Failure to follow this rule will result in your phone being confiscated and/or sent to the office for your parents to pick up. You may also be written up if the problem continues. You may not, at any moment, take pictures, record, or visit any social media sites while in class or at school.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Lobster"/>
                <a:ea typeface="Lobster"/>
                <a:cs typeface="Lobster"/>
                <a:sym typeface="Lobster"/>
              </a:rPr>
              <a:t>Plagiarism &amp; Cheating: </a:t>
            </a:r>
            <a:endParaRPr sz="1500">
              <a:solidFill>
                <a:schemeClr val="dk1"/>
              </a:solidFill>
              <a:latin typeface="Lobster"/>
              <a:ea typeface="Lobster"/>
              <a:cs typeface="Lobster"/>
              <a:sym typeface="Lobster"/>
            </a:endParaRPr>
          </a:p>
          <a:p>
            <a:pPr indent="457200" lvl="0" marL="62865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Aside from the work you complete as a group or as a class, all work must be  your original work. Any work that has been plagiarized and/or copied from the internet or a peer will NOT be accepted. You run the risk of receiving a zero, detention, or parent- teacher meeting with administration to discuss further actions. If you are unsure how to complete the work ask questions and get help from me.</a:t>
            </a:r>
            <a:endParaRPr sz="1200">
              <a:solidFill>
                <a:schemeClr val="dk1"/>
              </a:solidFill>
              <a:latin typeface="Times New Roman"/>
              <a:ea typeface="Times New Roman"/>
              <a:cs typeface="Times New Roman"/>
              <a:sym typeface="Times New Roman"/>
            </a:endParaRPr>
          </a:p>
        </p:txBody>
      </p:sp>
      <p:pic>
        <p:nvPicPr>
          <p:cNvPr id="103" name="Google Shape;103;p14"/>
          <p:cNvPicPr preferRelativeResize="0"/>
          <p:nvPr/>
        </p:nvPicPr>
        <p:blipFill rotWithShape="1">
          <a:blip r:embed="rId5">
            <a:alphaModFix/>
          </a:blip>
          <a:srcRect b="40508" l="52535" r="19752" t="25472"/>
          <a:stretch/>
        </p:blipFill>
        <p:spPr>
          <a:xfrm>
            <a:off x="5663000" y="3892525"/>
            <a:ext cx="1164175" cy="1478675"/>
          </a:xfrm>
          <a:prstGeom prst="rect">
            <a:avLst/>
          </a:prstGeom>
          <a:noFill/>
          <a:ln>
            <a:noFill/>
          </a:ln>
        </p:spPr>
      </p:pic>
      <p:pic>
        <p:nvPicPr>
          <p:cNvPr id="104" name="Google Shape;104;p14"/>
          <p:cNvPicPr preferRelativeResize="0"/>
          <p:nvPr/>
        </p:nvPicPr>
        <p:blipFill rotWithShape="1">
          <a:blip r:embed="rId5">
            <a:alphaModFix/>
          </a:blip>
          <a:srcRect b="18857" l="73068" r="-1609" t="53841"/>
          <a:stretch/>
        </p:blipFill>
        <p:spPr>
          <a:xfrm>
            <a:off x="5588925" y="697850"/>
            <a:ext cx="1037676" cy="1027149"/>
          </a:xfrm>
          <a:prstGeom prst="rect">
            <a:avLst/>
          </a:prstGeom>
          <a:noFill/>
          <a:ln>
            <a:noFill/>
          </a:ln>
        </p:spPr>
      </p:pic>
      <p:pic>
        <p:nvPicPr>
          <p:cNvPr id="105" name="Google Shape;105;p14"/>
          <p:cNvPicPr preferRelativeResize="0"/>
          <p:nvPr/>
        </p:nvPicPr>
        <p:blipFill rotWithShape="1">
          <a:blip r:embed="rId5">
            <a:alphaModFix/>
          </a:blip>
          <a:srcRect b="0" l="53984" r="21680" t="87861"/>
          <a:stretch/>
        </p:blipFill>
        <p:spPr>
          <a:xfrm rot="-3959902">
            <a:off x="263977" y="6036773"/>
            <a:ext cx="924422" cy="477160"/>
          </a:xfrm>
          <a:prstGeom prst="rect">
            <a:avLst/>
          </a:prstGeom>
          <a:noFill/>
          <a:ln>
            <a:noFill/>
          </a:ln>
        </p:spPr>
      </p:pic>
      <p:cxnSp>
        <p:nvCxnSpPr>
          <p:cNvPr id="106" name="Google Shape;106;p14"/>
          <p:cNvCxnSpPr/>
          <p:nvPr/>
        </p:nvCxnSpPr>
        <p:spPr>
          <a:xfrm>
            <a:off x="27725" y="7374000"/>
            <a:ext cx="7305600" cy="0"/>
          </a:xfrm>
          <a:prstGeom prst="straightConnector1">
            <a:avLst/>
          </a:prstGeom>
          <a:noFill/>
          <a:ln cap="flat" cmpd="sng" w="28575">
            <a:solidFill>
              <a:schemeClr val="dk2"/>
            </a:solidFill>
            <a:prstDash val="dash"/>
            <a:round/>
            <a:headEnd len="med" w="med" type="none"/>
            <a:tailEnd len="med" w="med" type="none"/>
          </a:ln>
        </p:spPr>
      </p:cxnSp>
      <p:sp>
        <p:nvSpPr>
          <p:cNvPr id="107" name="Google Shape;107;p14"/>
          <p:cNvSpPr txBox="1"/>
          <p:nvPr/>
        </p:nvSpPr>
        <p:spPr>
          <a:xfrm>
            <a:off x="167450" y="7554550"/>
            <a:ext cx="68940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I have read and understand the expectations and policies outlined in Mr. Guillemet’s syllabus. I agree to abide by them and conduct myself accordingly.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Student Name: __________________________      Student Signature: _________________________</a:t>
            </a:r>
            <a:endParaRPr sz="12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Parent Signature: ________________________      Best Contact #: ____________________________</a:t>
            </a:r>
            <a:endParaRPr sz="1200">
              <a:latin typeface="Times New Roman"/>
              <a:ea typeface="Times New Roman"/>
              <a:cs typeface="Times New Roman"/>
              <a:sym typeface="Times New Roman"/>
            </a:endParaRPr>
          </a:p>
        </p:txBody>
      </p:sp>
      <p:sp>
        <p:nvSpPr>
          <p:cNvPr id="108" name="Google Shape;108;p14"/>
          <p:cNvSpPr txBox="1"/>
          <p:nvPr/>
        </p:nvSpPr>
        <p:spPr>
          <a:xfrm>
            <a:off x="103225" y="7002525"/>
            <a:ext cx="6444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Cut the bottom portion and turn in. Keep the rest in your binder/folder.</a:t>
            </a:r>
            <a:endParaRPr sz="10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